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160000" cy="10401300"/>
  <p:notesSz cx="6858000" cy="9144000"/>
  <p:embeddedFontLst>
    <p:embeddedFont>
      <p:font typeface="Arial Black" pitchFamily="34" charset="0"/>
      <p:bold r:id="rId3"/>
    </p:embeddedFont>
    <p:embeddedFont>
      <p:font typeface="Calibri" pitchFamily="34" charset="0"/>
      <p:regular r:id="rId4"/>
      <p:bold r:id="rId5"/>
      <p:italic r:id="rId6"/>
      <p:boldItalic r:id="rId7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00" y="228"/>
      </p:cViewPr>
      <p:guideLst>
        <p:guide orient="horz" pos="3276"/>
        <p:guide pos="32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3231147"/>
            <a:ext cx="8636000" cy="22295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894070"/>
            <a:ext cx="7112000" cy="26581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66000" y="416537"/>
            <a:ext cx="2286000" cy="8874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8001" y="416537"/>
            <a:ext cx="6688667" cy="8874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2570" y="6683800"/>
            <a:ext cx="8636000" cy="206581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2570" y="4408515"/>
            <a:ext cx="8636000" cy="227528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8000" y="2426972"/>
            <a:ext cx="4487333" cy="68643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64667" y="2426972"/>
            <a:ext cx="4487333" cy="68643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000" y="2328255"/>
            <a:ext cx="4489098" cy="9703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8000" y="3298560"/>
            <a:ext cx="4489098" cy="59927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61141" y="2328255"/>
            <a:ext cx="4490861" cy="9703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61141" y="3298560"/>
            <a:ext cx="4490861" cy="59927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1" y="414126"/>
            <a:ext cx="3342570" cy="176244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72278" y="414128"/>
            <a:ext cx="5679722" cy="88772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001" y="2176571"/>
            <a:ext cx="3342570" cy="71147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431" y="7280910"/>
            <a:ext cx="6096000" cy="8595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91431" y="929375"/>
            <a:ext cx="6096000" cy="62407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91431" y="8140463"/>
            <a:ext cx="6096000" cy="12207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416534"/>
            <a:ext cx="9144000" cy="173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000" y="2426972"/>
            <a:ext cx="9144000" cy="6864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08001" y="9640466"/>
            <a:ext cx="2370667" cy="5537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DEFEA-8919-4FBA-8532-282E81B79089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471335" y="9640466"/>
            <a:ext cx="3217333" cy="5537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281334" y="9640466"/>
            <a:ext cx="2370667" cy="5537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7B262-423A-4968-9E33-1F43FDF8C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500" y="101600"/>
            <a:ext cx="9601200" cy="258532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Игровое упражнение «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Конструируем ракету» *</a:t>
            </a:r>
            <a:endParaRPr lang="ru-RU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Задание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составь модель ракеты из геометрических фигур, такую же, как на образце, найди лишнюю фигуру, расскажи о своих действиях..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Решение задач в ходе игрового задания: 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обучение вербализации своих действий; 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упражнение 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 употреблении в самостоятельной речи предложных конструкций, слов выражающих пространственное взаиморасположение 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предметов.  </a:t>
            </a:r>
            <a:endParaRPr lang="ru-RU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8839200" y="7048500"/>
            <a:ext cx="1147558" cy="1265443"/>
          </a:xfrm>
          <a:custGeom>
            <a:avLst/>
            <a:gdLst/>
            <a:ahLst/>
            <a:cxnLst/>
            <a:rect l="0" t="0" r="0" b="0"/>
            <a:pathLst>
              <a:path w="1147558" h="1265443">
                <a:moveTo>
                  <a:pt x="573872" y="0"/>
                </a:moveTo>
                <a:lnTo>
                  <a:pt x="1147557" y="1265442"/>
                </a:lnTo>
                <a:lnTo>
                  <a:pt x="0" y="1265442"/>
                </a:lnTo>
                <a:close/>
              </a:path>
            </a:pathLst>
          </a:custGeom>
          <a:solidFill>
            <a:srgbClr val="FF000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8394700" y="2425700"/>
            <a:ext cx="1441451" cy="1441451"/>
          </a:xfrm>
          <a:custGeom>
            <a:avLst/>
            <a:gdLst/>
            <a:ahLst/>
            <a:cxnLst/>
            <a:rect l="0" t="0" r="0" b="0"/>
            <a:pathLst>
              <a:path w="1441451" h="1441451">
                <a:moveTo>
                  <a:pt x="0" y="0"/>
                </a:moveTo>
                <a:lnTo>
                  <a:pt x="1441450" y="1441450"/>
                </a:lnTo>
                <a:lnTo>
                  <a:pt x="0" y="1441450"/>
                </a:lnTo>
                <a:close/>
              </a:path>
            </a:pathLst>
          </a:custGeom>
          <a:solidFill>
            <a:srgbClr val="FF0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6880200" y="4264546"/>
            <a:ext cx="1121541" cy="2802760"/>
          </a:xfrm>
          <a:custGeom>
            <a:avLst/>
            <a:gdLst/>
            <a:ahLst/>
            <a:cxnLst/>
            <a:rect l="0" t="0" r="0" b="0"/>
            <a:pathLst>
              <a:path w="1121541" h="2802760">
                <a:moveTo>
                  <a:pt x="0" y="0"/>
                </a:moveTo>
                <a:lnTo>
                  <a:pt x="1121540" y="0"/>
                </a:lnTo>
                <a:lnTo>
                  <a:pt x="1121540" y="2802759"/>
                </a:lnTo>
                <a:lnTo>
                  <a:pt x="0" y="2802759"/>
                </a:lnTo>
                <a:close/>
              </a:path>
            </a:pathLst>
          </a:custGeom>
          <a:solidFill>
            <a:srgbClr val="FF0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 rot="16200000">
            <a:off x="8381998" y="4006848"/>
            <a:ext cx="1454150" cy="1454149"/>
          </a:xfrm>
          <a:custGeom>
            <a:avLst/>
            <a:gdLst/>
            <a:ahLst/>
            <a:cxnLst/>
            <a:rect l="0" t="0" r="0" b="0"/>
            <a:pathLst>
              <a:path w="1454150" h="1454149">
                <a:moveTo>
                  <a:pt x="0" y="0"/>
                </a:moveTo>
                <a:lnTo>
                  <a:pt x="1454149" y="1454148"/>
                </a:lnTo>
                <a:lnTo>
                  <a:pt x="0" y="1454148"/>
                </a:lnTo>
                <a:close/>
              </a:path>
            </a:pathLst>
          </a:custGeom>
          <a:solidFill>
            <a:srgbClr val="FF0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7937500" y="6083300"/>
            <a:ext cx="1147558" cy="1265443"/>
          </a:xfrm>
          <a:custGeom>
            <a:avLst/>
            <a:gdLst/>
            <a:ahLst/>
            <a:cxnLst/>
            <a:rect l="0" t="0" r="0" b="0"/>
            <a:pathLst>
              <a:path w="1147558" h="1265443">
                <a:moveTo>
                  <a:pt x="573872" y="0"/>
                </a:moveTo>
                <a:lnTo>
                  <a:pt x="1147557" y="1265442"/>
                </a:lnTo>
                <a:lnTo>
                  <a:pt x="0" y="1265442"/>
                </a:lnTo>
                <a:close/>
              </a:path>
            </a:pathLst>
          </a:custGeom>
          <a:solidFill>
            <a:srgbClr val="FF9933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 15"/>
          <p:cNvSpPr/>
          <p:nvPr/>
        </p:nvSpPr>
        <p:spPr>
          <a:xfrm>
            <a:off x="9062340" y="6282280"/>
            <a:ext cx="943193" cy="421955"/>
          </a:xfrm>
          <a:custGeom>
            <a:avLst/>
            <a:gdLst/>
            <a:ahLst/>
            <a:cxnLst/>
            <a:rect l="0" t="0" r="0" b="0"/>
            <a:pathLst>
              <a:path w="943193" h="421955">
                <a:moveTo>
                  <a:pt x="0" y="421954"/>
                </a:moveTo>
                <a:lnTo>
                  <a:pt x="4657" y="362465"/>
                </a:lnTo>
                <a:lnTo>
                  <a:pt x="9431" y="337981"/>
                </a:lnTo>
                <a:lnTo>
                  <a:pt x="14089" y="319330"/>
                </a:lnTo>
                <a:lnTo>
                  <a:pt x="18863" y="303807"/>
                </a:lnTo>
                <a:lnTo>
                  <a:pt x="23521" y="290159"/>
                </a:lnTo>
                <a:lnTo>
                  <a:pt x="47159" y="238066"/>
                </a:lnTo>
                <a:lnTo>
                  <a:pt x="70797" y="199622"/>
                </a:lnTo>
                <a:lnTo>
                  <a:pt x="94319" y="168782"/>
                </a:lnTo>
                <a:lnTo>
                  <a:pt x="117956" y="142839"/>
                </a:lnTo>
                <a:lnTo>
                  <a:pt x="141478" y="120648"/>
                </a:lnTo>
                <a:lnTo>
                  <a:pt x="165001" y="101269"/>
                </a:lnTo>
                <a:lnTo>
                  <a:pt x="188638" y="84391"/>
                </a:lnTo>
                <a:lnTo>
                  <a:pt x="212276" y="69597"/>
                </a:lnTo>
                <a:lnTo>
                  <a:pt x="235797" y="56469"/>
                </a:lnTo>
                <a:lnTo>
                  <a:pt x="259320" y="45112"/>
                </a:lnTo>
                <a:lnTo>
                  <a:pt x="282957" y="35215"/>
                </a:lnTo>
                <a:lnTo>
                  <a:pt x="306595" y="26672"/>
                </a:lnTo>
                <a:lnTo>
                  <a:pt x="330116" y="19483"/>
                </a:lnTo>
                <a:lnTo>
                  <a:pt x="353755" y="13440"/>
                </a:lnTo>
                <a:lnTo>
                  <a:pt x="377276" y="8544"/>
                </a:lnTo>
                <a:lnTo>
                  <a:pt x="400798" y="4792"/>
                </a:lnTo>
                <a:lnTo>
                  <a:pt x="424436" y="2083"/>
                </a:lnTo>
                <a:lnTo>
                  <a:pt x="448075" y="521"/>
                </a:lnTo>
                <a:lnTo>
                  <a:pt x="471595" y="0"/>
                </a:lnTo>
                <a:lnTo>
                  <a:pt x="495117" y="521"/>
                </a:lnTo>
                <a:lnTo>
                  <a:pt x="518754" y="2083"/>
                </a:lnTo>
                <a:lnTo>
                  <a:pt x="542393" y="4792"/>
                </a:lnTo>
                <a:lnTo>
                  <a:pt x="565914" y="8544"/>
                </a:lnTo>
                <a:lnTo>
                  <a:pt x="589553" y="13440"/>
                </a:lnTo>
                <a:lnTo>
                  <a:pt x="613074" y="19483"/>
                </a:lnTo>
                <a:lnTo>
                  <a:pt x="636596" y="26672"/>
                </a:lnTo>
                <a:lnTo>
                  <a:pt x="660235" y="35215"/>
                </a:lnTo>
                <a:lnTo>
                  <a:pt x="683872" y="45112"/>
                </a:lnTo>
                <a:lnTo>
                  <a:pt x="707393" y="56469"/>
                </a:lnTo>
                <a:lnTo>
                  <a:pt x="730914" y="69597"/>
                </a:lnTo>
                <a:lnTo>
                  <a:pt x="754553" y="84391"/>
                </a:lnTo>
                <a:lnTo>
                  <a:pt x="778191" y="101269"/>
                </a:lnTo>
                <a:lnTo>
                  <a:pt x="801712" y="120648"/>
                </a:lnTo>
                <a:lnTo>
                  <a:pt x="825350" y="142839"/>
                </a:lnTo>
                <a:lnTo>
                  <a:pt x="848873" y="168782"/>
                </a:lnTo>
                <a:lnTo>
                  <a:pt x="872394" y="199622"/>
                </a:lnTo>
                <a:lnTo>
                  <a:pt x="896031" y="238066"/>
                </a:lnTo>
                <a:lnTo>
                  <a:pt x="919670" y="290159"/>
                </a:lnTo>
                <a:lnTo>
                  <a:pt x="924327" y="303807"/>
                </a:lnTo>
                <a:lnTo>
                  <a:pt x="929102" y="319330"/>
                </a:lnTo>
                <a:lnTo>
                  <a:pt x="933759" y="337981"/>
                </a:lnTo>
                <a:lnTo>
                  <a:pt x="938534" y="362465"/>
                </a:lnTo>
                <a:lnTo>
                  <a:pt x="943192" y="421954"/>
                </a:lnTo>
                <a:close/>
              </a:path>
            </a:pathLst>
          </a:custGeom>
          <a:solidFill>
            <a:srgbClr val="666666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8184641" y="4247642"/>
            <a:ext cx="756159" cy="756158"/>
          </a:xfrm>
          <a:prstGeom prst="ellipse">
            <a:avLst/>
          </a:prstGeom>
          <a:solidFill>
            <a:srgbClr val="666666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8654541" y="5530342"/>
            <a:ext cx="756159" cy="756158"/>
          </a:xfrm>
          <a:prstGeom prst="ellipse">
            <a:avLst/>
          </a:prstGeom>
          <a:solidFill>
            <a:srgbClr val="666666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448041" y="3041142"/>
            <a:ext cx="756159" cy="756158"/>
          </a:xfrm>
          <a:prstGeom prst="ellipse">
            <a:avLst/>
          </a:prstGeom>
          <a:solidFill>
            <a:srgbClr val="666666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399480" y="4192538"/>
            <a:ext cx="4013870" cy="4034660"/>
            <a:chOff x="144016" y="3040410"/>
            <a:chExt cx="4013870" cy="4034660"/>
          </a:xfrm>
        </p:grpSpPr>
        <p:sp>
          <p:nvSpPr>
            <p:cNvPr id="22" name="Полилиния 21"/>
            <p:cNvSpPr/>
            <p:nvPr/>
          </p:nvSpPr>
          <p:spPr>
            <a:xfrm>
              <a:off x="2703736" y="5618709"/>
              <a:ext cx="1454150" cy="1454149"/>
            </a:xfrm>
            <a:custGeom>
              <a:avLst/>
              <a:gdLst/>
              <a:ahLst/>
              <a:cxnLst/>
              <a:rect l="0" t="0" r="0" b="0"/>
              <a:pathLst>
                <a:path w="1454150" h="1454149">
                  <a:moveTo>
                    <a:pt x="0" y="0"/>
                  </a:moveTo>
                  <a:lnTo>
                    <a:pt x="1454149" y="1454148"/>
                  </a:lnTo>
                  <a:lnTo>
                    <a:pt x="0" y="1454148"/>
                  </a:lnTo>
                  <a:close/>
                </a:path>
              </a:pathLst>
            </a:custGeom>
            <a:solidFill>
              <a:srgbClr val="FF0080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144016" y="3040410"/>
              <a:ext cx="2595359" cy="4034660"/>
              <a:chOff x="190498" y="2997200"/>
              <a:chExt cx="2595359" cy="4034660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1638300" y="2997200"/>
                <a:ext cx="1147557" cy="1265444"/>
              </a:xfrm>
              <a:custGeom>
                <a:avLst/>
                <a:gdLst/>
                <a:ahLst/>
                <a:cxnLst/>
                <a:rect l="0" t="0" r="0" b="0"/>
                <a:pathLst>
                  <a:path w="1147557" h="1265444">
                    <a:moveTo>
                      <a:pt x="573872" y="0"/>
                    </a:moveTo>
                    <a:lnTo>
                      <a:pt x="1147556" y="1265443"/>
                    </a:lnTo>
                    <a:lnTo>
                      <a:pt x="0" y="1265443"/>
                    </a:lnTo>
                    <a:close/>
                  </a:path>
                </a:pathLst>
              </a:custGeom>
              <a:solidFill>
                <a:srgbClr val="FF0000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" name="Полилиния 3"/>
              <p:cNvSpPr/>
              <p:nvPr/>
            </p:nvSpPr>
            <p:spPr>
              <a:xfrm>
                <a:off x="1651000" y="4229100"/>
                <a:ext cx="1121541" cy="2802760"/>
              </a:xfrm>
              <a:custGeom>
                <a:avLst/>
                <a:gdLst/>
                <a:ahLst/>
                <a:cxnLst/>
                <a:rect l="0" t="0" r="0" b="0"/>
                <a:pathLst>
                  <a:path w="1121541" h="2802760">
                    <a:moveTo>
                      <a:pt x="0" y="0"/>
                    </a:moveTo>
                    <a:lnTo>
                      <a:pt x="1121540" y="0"/>
                    </a:lnTo>
                    <a:lnTo>
                      <a:pt x="1121540" y="2802759"/>
                    </a:lnTo>
                    <a:lnTo>
                      <a:pt x="0" y="2802759"/>
                    </a:lnTo>
                    <a:close/>
                  </a:path>
                </a:pathLst>
              </a:custGeom>
              <a:solidFill>
                <a:srgbClr val="FF0080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Овал 4"/>
              <p:cNvSpPr/>
              <p:nvPr/>
            </p:nvSpPr>
            <p:spPr>
              <a:xfrm>
                <a:off x="1847341" y="4463542"/>
                <a:ext cx="756159" cy="756158"/>
              </a:xfrm>
              <a:prstGeom prst="ellipse">
                <a:avLst/>
              </a:prstGeom>
              <a:solidFill>
                <a:srgbClr val="666666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Полилиния 6"/>
              <p:cNvSpPr/>
              <p:nvPr/>
            </p:nvSpPr>
            <p:spPr>
              <a:xfrm rot="16200000">
                <a:off x="190498" y="5556248"/>
                <a:ext cx="1454150" cy="1454149"/>
              </a:xfrm>
              <a:custGeom>
                <a:avLst/>
                <a:gdLst/>
                <a:ahLst/>
                <a:cxnLst/>
                <a:rect l="0" t="0" r="0" b="0"/>
                <a:pathLst>
                  <a:path w="1454150" h="1454149">
                    <a:moveTo>
                      <a:pt x="0" y="0"/>
                    </a:moveTo>
                    <a:lnTo>
                      <a:pt x="1454149" y="1454148"/>
                    </a:lnTo>
                    <a:lnTo>
                      <a:pt x="0" y="1454148"/>
                    </a:lnTo>
                    <a:close/>
                  </a:path>
                </a:pathLst>
              </a:custGeom>
              <a:solidFill>
                <a:srgbClr val="FF0080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Овал 7"/>
              <p:cNvSpPr/>
              <p:nvPr/>
            </p:nvSpPr>
            <p:spPr>
              <a:xfrm>
                <a:off x="1814114" y="5289042"/>
                <a:ext cx="756159" cy="756158"/>
              </a:xfrm>
              <a:prstGeom prst="ellipse">
                <a:avLst/>
              </a:prstGeom>
              <a:solidFill>
                <a:srgbClr val="666666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Овал 8"/>
              <p:cNvSpPr/>
              <p:nvPr/>
            </p:nvSpPr>
            <p:spPr>
              <a:xfrm>
                <a:off x="1847341" y="6139941"/>
                <a:ext cx="756159" cy="756159"/>
              </a:xfrm>
              <a:prstGeom prst="ellipse">
                <a:avLst/>
              </a:prstGeom>
              <a:solidFill>
                <a:srgbClr val="666666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5" name="Прямоугольник 24"/>
          <p:cNvSpPr/>
          <p:nvPr/>
        </p:nvSpPr>
        <p:spPr>
          <a:xfrm>
            <a:off x="327472" y="8801050"/>
            <a:ext cx="94330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ru-RU" b="1" i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Рекомендации: предлагая ребёнку </a:t>
            </a:r>
            <a:r>
              <a:rPr lang="ru-RU" b="1" i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игру, </a:t>
            </a:r>
            <a:r>
              <a:rPr lang="ru-RU" b="1" i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b="1" i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переводите её </a:t>
            </a:r>
            <a:r>
              <a:rPr lang="ru-RU" b="1" i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в режим </a:t>
            </a:r>
            <a:r>
              <a:rPr lang="ru-RU" b="1" i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просмотра, тогда фигуры можно перемещать, щелкнув на ней и зажав левой кнопкой мыши передвигайте по полю в нужном направлении; </a:t>
            </a:r>
            <a:r>
              <a:rPr lang="ru-RU" b="1" i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по окончании игры, при закрытии не нажимайте кнопку «сохранить», это даст возможность повторить игру с ребёнком ещё раз.</a:t>
            </a:r>
            <a:endParaRPr lang="ru-RU" b="1" i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115</Words>
  <Application>Microsoft Office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МДОУ-196</dc:creator>
  <cp:lastModifiedBy>МДОУ-196</cp:lastModifiedBy>
  <cp:revision>6</cp:revision>
  <dcterms:created xsi:type="dcterms:W3CDTF">2021-05-11T07:57:09Z</dcterms:created>
  <dcterms:modified xsi:type="dcterms:W3CDTF">2021-05-21T12:36:07Z</dcterms:modified>
</cp:coreProperties>
</file>